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1" r:id="rId1"/>
    <p:sldMasterId id="2147483762" r:id="rId2"/>
  </p:sldMasterIdLst>
  <p:notesMasterIdLst>
    <p:notesMasterId r:id="rId30"/>
  </p:notesMasterIdLst>
  <p:sldIdLst>
    <p:sldId id="256" r:id="rId3"/>
    <p:sldId id="28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7" r:id="rId16"/>
    <p:sldId id="276" r:id="rId17"/>
    <p:sldId id="269" r:id="rId18"/>
    <p:sldId id="270" r:id="rId19"/>
    <p:sldId id="271" r:id="rId20"/>
    <p:sldId id="272" r:id="rId21"/>
    <p:sldId id="273" r:id="rId22"/>
    <p:sldId id="274" r:id="rId23"/>
    <p:sldId id="278" r:id="rId24"/>
    <p:sldId id="275" r:id="rId25"/>
    <p:sldId id="281" r:id="rId26"/>
    <p:sldId id="282" r:id="rId27"/>
    <p:sldId id="283" r:id="rId28"/>
    <p:sldId id="279" r:id="rId29"/>
  </p:sldIdLst>
  <p:sldSz cx="9144000" cy="5143500" type="screen16x9"/>
  <p:notesSz cx="6858000" cy="9144000"/>
  <p:embeddedFontLst>
    <p:embeddedFont>
      <p:font typeface="Amatic SC" panose="020B0604020202020204" charset="-79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nconsolata" panose="020B0604020202020204" charset="0"/>
      <p:regular r:id="rId37"/>
      <p:bold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Roboto Light" panose="020B0604020202020204" charset="0"/>
      <p:regular r:id="rId43"/>
      <p:bold r:id="rId44"/>
      <p:italic r:id="rId45"/>
      <p:boldItalic r:id="rId46"/>
    </p:embeddedFont>
    <p:embeddedFont>
      <p:font typeface="Roboto Medium" panose="020B0604020202020204" charset="0"/>
      <p:regular r:id="rId47"/>
      <p:bold r:id="rId48"/>
      <p:italic r:id="rId49"/>
      <p:boldItalic r:id="rId50"/>
    </p:embeddedFont>
    <p:embeddedFont>
      <p:font typeface="Roboto Thin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8E38F8-C156-434E-83BA-392275AF22ED}">
  <a:tblStyle styleId="{618E38F8-C156-434E-83BA-392275AF22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36" autoAdjust="0"/>
  </p:normalViewPr>
  <p:slideViewPr>
    <p:cSldViewPr snapToGrid="0">
      <p:cViewPr varScale="1">
        <p:scale>
          <a:sx n="196" d="100"/>
          <a:sy n="196" d="100"/>
        </p:scale>
        <p:origin x="1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798271ca2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798271ca2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5798271ca2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5798271ca2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798271ca2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798271ca2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about 10 requirements, I simplified this to two programming requirements</a:t>
            </a:r>
          </a:p>
          <a:p>
            <a:r>
              <a:rPr lang="en-US" dirty="0"/>
              <a:t>One extra req – you must have a README</a:t>
            </a:r>
          </a:p>
        </p:txBody>
      </p:sp>
    </p:spTree>
    <p:extLst>
      <p:ext uri="{BB962C8B-B14F-4D97-AF65-F5344CB8AC3E}">
        <p14:creationId xmlns:p14="http://schemas.microsoft.com/office/powerpoint/2010/main" val="1927011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798271ca2_0_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798271ca2_0_1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798271ca2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798271ca2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should be something you would could turn-in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the end of class you should have this planned out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5798271ca2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5798271ca2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798271ca2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798271ca2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798271ca2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798271ca2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798271ca2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798271ca2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5798271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5798271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shutterstock_304864298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226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95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85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798271ca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6" name="Google Shape;2106;g5798271ca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g5798271ca2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798271ca2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798271ca2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more new </a:t>
            </a:r>
            <a:r>
              <a:rPr lang="en-US" dirty="0" err="1"/>
              <a:t>homeworks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798271ca2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798271ca2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biggest thing you learned is how to learn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Languages, tools and libraries will all be replaced. The ideas behind them stay and so does your ability to learn.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798271ca2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798271ca2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5798271ca2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5798271ca2_0_1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5798271ca2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5798271ca2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6" name="Google Shape;189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7" name="Google Shape;189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8" name="Google Shape;1898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2" name="Google Shape;1912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22" name="Google Shape;192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Google Shape;192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4" name="Google Shape;192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10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10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10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10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5" name="Google Shape;1935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10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0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10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41" name="Google Shape;1941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52" name="Google Shape;195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3" name="Google Shape;195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4" name="Google Shape;1954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1" name="Google Shape;1961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71" name="Google Shape;197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82" name="Google Shape;1982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Google Shape;1984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1" name="Google Shape;2001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12" name="Google Shape;201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Google Shape;201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4" name="Google Shape;201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1" name="Google Shape;2021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5" name="Google Shape;2025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7" name="Google Shape;2027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31" name="Google Shape;2031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0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45" name="Google Shape;2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47" name="Google Shape;2047;p10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10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Google Shape;2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56" name="Google Shape;2056;p11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7" name="Google Shape;2057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1" name="Google Shape;2061;p11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1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1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6" name="Google Shape;2066;p11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11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1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1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2" name="Google Shape;2072;p11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3" name="Google Shape;2073;p11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1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1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1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5" name="Google Shape;10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6" name="Google Shape;1066;p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9" name="Google Shape;10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6" name="Google Shape;1076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9" name="Google Shape;10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5" name="Google Shape;10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89" name="Google Shape;10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3" name="Google Shape;109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00" name="Google Shape;1100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12" name="Google Shape;1112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3" name="Google Shape;111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6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0" name="Google Shape;1120;p6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22" name="Google Shape;1122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8" name="Google Shape;1128;p6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6" name="Google Shape;11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7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7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54" name="Google Shape;115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7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5" name="Google Shape;116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8" name="Google Shape;11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9" name="Google Shape;1169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0" name="Google Shape;1170;p7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7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2" name="Google Shape;117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74" name="Google Shape;1174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7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0" name="Google Shape;11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87" name="Google Shape;11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8" name="Google Shape;1188;p7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7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1" name="Google Shape;119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7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0" name="Google Shape;1200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1" name="Google Shape;1201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02" name="Google Shape;120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05" name="Google Shape;120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8" name="Google Shape;120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11" name="Google Shape;121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7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7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4" name="Google Shape;122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22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6" name="Google Shape;122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7" name="Google Shape;1227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8" name="Google Shape;122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31" name="Google Shape;123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34" name="Google Shape;123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7" name="Google Shape;123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7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7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7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7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6" name="Google Shape;1246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7" name="Google Shape;124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55" name="Google Shape;125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7" name="Google Shape;1257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58" name="Google Shape;1258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7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64" name="Google Shape;126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8" name="Google Shape;12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72" name="Google Shape;12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6" name="Google Shape;127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" name="Google Shape;1279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0" name="Google Shape;128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7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7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7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7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1" name="Google Shape;129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4" name="Google Shape;129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0" name="Google Shape;13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4" name="Google Shape;13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8" name="Google Shape;130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2" name="Google Shape;131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6" name="Google Shape;131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7" name="Google Shape;131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8" name="Google Shape;131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9" name="Google Shape;131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7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7" name="Google Shape;132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9" name="Google Shape;132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30" name="Google Shape;133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8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6" name="Google Shape;13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8" name="Google Shape;133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0" name="Google Shape;134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7" name="Google Shape;134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8" name="Google Shape;134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2" name="Google Shape;135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8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8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8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8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3" name="Google Shape;136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5" name="Google Shape;13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66" name="Google Shape;1366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67" name="Google Shape;13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8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2" name="Google Shape;13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8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77" name="Google Shape;13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8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2" name="Google Shape;13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8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87" name="Google Shape;13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8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2" name="Google Shape;13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8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97" name="Google Shape;139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8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3" name="Google Shape;140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5" name="Google Shape;140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8" name="Google Shape;140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8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3" name="Google Shape;141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8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8" name="Google Shape;141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8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8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8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8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8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8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9" name="Google Shape;144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1" name="Google Shape;145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54" name="Google Shape;145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8" name="Google Shape;145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9" name="Google Shape;145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3" name="Google Shape;146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64" name="Google Shape;146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9" name="Google Shape;146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8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8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3" name="Google Shape;148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84" name="Google Shape;14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9" name="Google Shape;14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5" name="Google Shape;149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8" name="Google Shape;1498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99" name="Google Shape;149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1" name="Google Shape;1501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3" name="Google Shape;1503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04" name="Google Shape;1504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5" name="Google Shape;1505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8" name="Google Shape;1508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09" name="Google Shape;150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1" name="Google Shape;1511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8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8" name="Google Shape;151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21" name="Google Shape;1521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22" name="Google Shape;152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8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5" name="Google Shape;1525;p8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7" name="Google Shape;1527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8" name="Google Shape;1528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8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8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35" name="Google Shape;1535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6" name="Google Shape;153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7" name="Google Shape;1537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9" name="Google Shape;1539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8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8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4" name="Google Shape;156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2" name="Google Shape;157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0" name="Google Shape;1580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1" name="Google Shape;1581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0" name="Google Shape;15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8" name="Google Shape;15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Google Shape;15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8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8" name="Google Shape;160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6" name="Google Shape;161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4" name="Google Shape;1634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5" name="Google Shape;1635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6" name="Google Shape;163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0" name="Google Shape;1710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1" name="Google Shape;1721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3" name="Google Shape;17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7" name="Google Shape;17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7" name="Google Shape;176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9" name="Google Shape;176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1" name="Google Shape;1781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1" name="Google Shape;179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5" name="Google Shape;1815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6" name="Google Shape;181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9" name="Google Shape;1819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1" name="Google Shape;1831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2" name="Google Shape;184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4" name="Google Shape;1844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58" name="Google Shape;185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9" name="Google Shape;186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0" name="Google Shape;187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871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5" name="Google Shape;188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55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97.xml"/><Relationship Id="rId54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Relationship Id="rId57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56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Relationship Id="rId4" Type="http://schemas.openxmlformats.org/officeDocument/2006/relationships/hyperlink" Target="https://cliquestudios.com/free-wireframing-tool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ublic.tableau.com/profile/spencer.shadley#!/vizhome/UWTechnologies/TechnologiesbyTyp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ublic.tableau.com/profile/spencer.shadley#!/vizhome/UWTechnologies/TechnologiesbyTyp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21.2</a:t>
            </a:r>
            <a:endParaRPr dirty="0"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6" name="Google Shape;2156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4"/>
          <p:cNvSpPr/>
          <p:nvPr/>
        </p:nvSpPr>
        <p:spPr>
          <a:xfrm>
            <a:off x="1362456" y="1147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24"/>
          <p:cNvSpPr txBox="1">
            <a:spLocks noGrp="1"/>
          </p:cNvSpPr>
          <p:nvPr>
            <p:ph type="subTitle" idx="1"/>
          </p:nvPr>
        </p:nvSpPr>
        <p:spPr>
          <a:xfrm>
            <a:off x="25" y="1167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plenty of time to work on this.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24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24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24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24"/>
          <p:cNvSpPr txBox="1">
            <a:spLocks noGrp="1"/>
          </p:cNvSpPr>
          <p:nvPr>
            <p:ph type="subTitle" idx="2"/>
          </p:nvPr>
        </p:nvSpPr>
        <p:spPr>
          <a:xfrm>
            <a:off x="-1217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ALL the skills you need.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4"/>
          <p:cNvSpPr txBox="1">
            <a:spLocks noGrp="1"/>
          </p:cNvSpPr>
          <p:nvPr>
            <p:ph type="subTitle" idx="3"/>
          </p:nvPr>
        </p:nvSpPr>
        <p:spPr>
          <a:xfrm>
            <a:off x="10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 team of skilled developers.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24"/>
          <p:cNvSpPr txBox="1">
            <a:spLocks noGrp="1"/>
          </p:cNvSpPr>
          <p:nvPr>
            <p:ph type="subTitle" idx="4"/>
          </p:nvPr>
        </p:nvSpPr>
        <p:spPr>
          <a:xfrm>
            <a:off x="-12300" y="3233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experts willing to help.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24"/>
          <p:cNvSpPr/>
          <p:nvPr/>
        </p:nvSpPr>
        <p:spPr>
          <a:xfrm>
            <a:off x="1364850" y="39259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124"/>
          <p:cNvSpPr txBox="1">
            <a:spLocks noGrp="1"/>
          </p:cNvSpPr>
          <p:nvPr>
            <p:ph type="subTitle" idx="5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excuses. Time to prove yourself.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7" name="Google Shape;2167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61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57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488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403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925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Expectations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whatever you build to have utility.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have market or real-world research that evidences your idea </a:t>
            </a:r>
            <a:br>
              <a:rPr lang="en" dirty="0"/>
            </a:br>
            <a:r>
              <a:rPr lang="en" dirty="0"/>
              <a:t>has REAL value to people. 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have done research on other web/mobile applications in your domain. 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put serious time and thought into this. 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report problems you are facing along the way.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utilize some form of project management system.</a:t>
            </a:r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use agile development.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AutoNum type="arabicPeriod"/>
            </a:pPr>
            <a:r>
              <a:rPr lang="en" dirty="0"/>
              <a:t>We expect you to dig deep into documentation and external resources to learn what you need.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2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191" name="Google Shape;2191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05DD-FA96-4F45-A1DA-C780B13C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CBDE5-C285-4F2B-9D00-39B3C91C8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4FEC17-90F9-4E0F-ACAE-62DDFDE6E43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9DE95C-BE4A-4887-BEB6-0CDE7488C84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2BC8B03-54BE-47DB-BAB4-5ED52B81BD3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Uses MERN stack (MySQL is okay)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58F1A02-32A5-42CB-80D0-3CFD5B6C831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BBB96F-9B2A-4FCE-BA52-2DDADE1A0E0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Deployed</a:t>
            </a:r>
          </a:p>
        </p:txBody>
      </p:sp>
    </p:spTree>
    <p:extLst>
      <p:ext uri="{BB962C8B-B14F-4D97-AF65-F5344CB8AC3E}">
        <p14:creationId xmlns:p14="http://schemas.microsoft.com/office/powerpoint/2010/main" val="383955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A483-D23B-4E26-8A6D-9E7EB5F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Recommended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AC8E5-979C-4AD1-809D-90B537902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E310BA1-D41B-4796-B1F7-3DF42AE393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5853C2-1545-40B8-8227-8E5B4811EBB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UML Diagrams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D99CF4C-75EC-41C7-AFC7-34049B66FE9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Code coverage tools used (like coveralls)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3BF180-2D18-4385-ABE9-DC50B176C09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Model View Controller (MVC)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C6482DD-970B-4B47-85D4-2B13784769A2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RESTful architecture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469794D-75D8-4E0F-8302-4CBDAEE0CE80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13C0051-E9B0-402C-8EA3-1AC0606B9194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Continuous Integration (CI) (like Travis)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2851EDC-EF4D-4037-A7B1-3B18FBFCDBF0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dirty="0"/>
              <a:t>Agile Development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60DB139-1C05-4CD3-B7FD-421127F3F4F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Linter (such as </a:t>
            </a:r>
            <a:r>
              <a:rPr lang="en-US" dirty="0" err="1"/>
              <a:t>ESLint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263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05" name="Google Shape;2205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11" name="Google Shape;2211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Instead of homework, </a:t>
            </a:r>
            <a:r>
              <a:rPr lang="en-US" sz="1400" dirty="0">
                <a:solidFill>
                  <a:schemeClr val="dk1"/>
                </a:solidFill>
              </a:rPr>
              <a:t>you will make the MVP for your project. MVP must be completed by May 3</a:t>
            </a:r>
            <a:r>
              <a:rPr lang="en-US" sz="1400" baseline="30000" dirty="0">
                <a:solidFill>
                  <a:schemeClr val="dk1"/>
                </a:solidFill>
              </a:rPr>
              <a:t>rd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endParaRPr dirty="0"/>
          </a:p>
        </p:txBody>
      </p:sp>
      <p:sp>
        <p:nvSpPr>
          <p:cNvPr id="2213" name="Google Shape;2213;p1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Plan, Design, and Research</a:t>
            </a:r>
            <a:endParaRPr sz="1800"/>
          </a:p>
        </p:txBody>
      </p:sp>
      <p:sp>
        <p:nvSpPr>
          <p:cNvPr id="2214" name="Google Shape;2214;p1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Ready MVP (Working App!)</a:t>
            </a:r>
            <a:endParaRPr sz="1800" dirty="0"/>
          </a:p>
        </p:txBody>
      </p:sp>
      <p:sp>
        <p:nvSpPr>
          <p:cNvPr id="2215" name="Google Shape;2215;p1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Plan for stretch goals (UI polish, bug fixes, extra features, etc.)</a:t>
            </a:r>
            <a:endParaRPr sz="1800" dirty="0"/>
          </a:p>
        </p:txBody>
      </p:sp>
      <p:sp>
        <p:nvSpPr>
          <p:cNvPr id="2216" name="Google Shape;2216;p1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1800" dirty="0"/>
              <a:t>Mini-Presentation</a:t>
            </a:r>
            <a:endParaRPr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1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br>
              <a:rPr lang="en"/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8" name="Google Shape;222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plan, you will include:</a:t>
            </a:r>
            <a:endParaRPr/>
          </a:p>
        </p:txBody>
      </p:sp>
      <p:sp>
        <p:nvSpPr>
          <p:cNvPr id="2230" name="Google Shape;2230;p1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the intended application and WHY you feel it’s valuable.</a:t>
            </a:r>
            <a:endParaRPr/>
          </a:p>
        </p:txBody>
      </p:sp>
      <p:sp>
        <p:nvSpPr>
          <p:cNvPr id="2231" name="Google Shape;2231;p1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DETAILED screen-by-screen design layouts with annotations describing all </a:t>
            </a:r>
            <a:br>
              <a:rPr lang="en"/>
            </a:br>
            <a:r>
              <a:rPr lang="en"/>
              <a:t>UI/UX components and all data relevant to the screen.</a:t>
            </a:r>
            <a:endParaRPr/>
          </a:p>
        </p:txBody>
      </p:sp>
      <p:sp>
        <p:nvSpPr>
          <p:cNvPr id="2232" name="Google Shape;2232;p1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roles by group member.</a:t>
            </a:r>
            <a:endParaRPr/>
          </a:p>
        </p:txBody>
      </p:sp>
      <p:sp>
        <p:nvSpPr>
          <p:cNvPr id="2233" name="Google Shape;2233;p1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schedule for completion of various tasks. </a:t>
            </a:r>
            <a:endParaRPr/>
          </a:p>
        </p:txBody>
      </p:sp>
      <p:sp>
        <p:nvSpPr>
          <p:cNvPr id="2234" name="Google Shape;2234;p1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screenshot of your Project Management Board that shows breakdown of tasks, </a:t>
            </a:r>
            <a:br>
              <a:rPr lang="en"/>
            </a:br>
            <a:r>
              <a:rPr lang="en"/>
              <a:t>assigned to group members with a schedule.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A2-BEFA-49FD-932C-E5118EDA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A37C3-8971-403D-84CE-3390137A0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0D5B0-CF46-41CE-B99C-81D66B33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BDA576-46EB-482B-B8DC-85A68094AFB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7A71DA0-D6D2-4011-A13D-922E9970CC2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Overview of remainder of class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6C75763-6AB2-450C-9CFE-56554F75F89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Final project details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06CD06B-EA41-48EC-82C1-936A5D1632B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Q&amp;A – project, class or software in general</a:t>
            </a: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E4FA7D1E-058B-4965-BCD7-BB718F909B18}"/>
              </a:ext>
            </a:extLst>
          </p:cNvPr>
          <p:cNvSpPr txBox="1">
            <a:spLocks/>
          </p:cNvSpPr>
          <p:nvPr/>
        </p:nvSpPr>
        <p:spPr>
          <a:xfrm>
            <a:off x="40741" y="3940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In-class time for starting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3192039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UI/UX Flow</a:t>
            </a:r>
            <a:endParaRPr/>
          </a:p>
        </p:txBody>
      </p:sp>
      <p:sp>
        <p:nvSpPr>
          <p:cNvPr id="2240" name="Google Shape;2240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Map</a:t>
            </a:r>
            <a:endParaRPr/>
          </a:p>
        </p:txBody>
      </p:sp>
      <p:sp>
        <p:nvSpPr>
          <p:cNvPr id="2241" name="Google Shape;2241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150" y="1090875"/>
            <a:ext cx="2555374" cy="35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3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4853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This is intended to show you the order in which users would see screens. The three branches correlate with the three button options from the main menu.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hlinkClick r:id="rId4"/>
              </a:rPr>
              <a:t>Free wireframing tools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4"/>
          <p:cNvSpPr/>
          <p:nvPr/>
        </p:nvSpPr>
        <p:spPr>
          <a:xfrm>
            <a:off x="346400" y="3117675"/>
            <a:ext cx="5437500" cy="894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9" name="Google Shape;2249;p134"/>
          <p:cNvCxnSpPr>
            <a:stCxn id="2250" idx="2"/>
          </p:cNvCxnSpPr>
          <p:nvPr/>
        </p:nvCxnSpPr>
        <p:spPr>
          <a:xfrm>
            <a:off x="4572000" y="1716450"/>
            <a:ext cx="5100" cy="31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51" name="Google Shape;225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Example </a:t>
            </a:r>
            <a:r>
              <a:rPr lang="en-US" dirty="0"/>
              <a:t>UML – Activity Diagram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2" name="Google Shape;225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Enrolling in a University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3" name="Google Shape;2253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34"/>
          <p:cNvSpPr/>
          <p:nvPr/>
        </p:nvSpPr>
        <p:spPr>
          <a:xfrm>
            <a:off x="3466350" y="1246650"/>
            <a:ext cx="2211300" cy="4698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(Username, Password)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4" name="Google Shape;2254;p134"/>
          <p:cNvSpPr/>
          <p:nvPr/>
        </p:nvSpPr>
        <p:spPr>
          <a:xfrm>
            <a:off x="986675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Add Weekly Measurement (Self-Reporting)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5" name="Google Shape;2255;p134"/>
          <p:cNvSpPr/>
          <p:nvPr/>
        </p:nvSpPr>
        <p:spPr>
          <a:xfrm>
            <a:off x="346635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Sync Weekly Measurement (Sensors)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6" name="Google Shape;2256;p134"/>
          <p:cNvSpPr/>
          <p:nvPr/>
        </p:nvSpPr>
        <p:spPr>
          <a:xfrm>
            <a:off x="609380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 Biomarker Results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134"/>
          <p:cNvSpPr/>
          <p:nvPr/>
        </p:nvSpPr>
        <p:spPr>
          <a:xfrm>
            <a:off x="103680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Weight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134"/>
          <p:cNvSpPr/>
          <p:nvPr/>
        </p:nvSpPr>
        <p:spPr>
          <a:xfrm>
            <a:off x="209415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Pressure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34"/>
          <p:cNvSpPr/>
          <p:nvPr/>
        </p:nvSpPr>
        <p:spPr>
          <a:xfrm>
            <a:off x="314362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Glucose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134"/>
          <p:cNvSpPr/>
          <p:nvPr/>
        </p:nvSpPr>
        <p:spPr>
          <a:xfrm>
            <a:off x="423247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Steps Walked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134"/>
          <p:cNvSpPr/>
          <p:nvPr/>
        </p:nvSpPr>
        <p:spPr>
          <a:xfrm>
            <a:off x="1063875" y="4295900"/>
            <a:ext cx="4162800" cy="469800"/>
          </a:xfrm>
          <a:prstGeom prst="rect">
            <a:avLst/>
          </a:prstGeom>
          <a:solidFill>
            <a:srgbClr val="4FA786">
              <a:alpha val="7845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Deliver to Cloud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2" name="Google Shape;2262;p134"/>
          <p:cNvGrpSpPr/>
          <p:nvPr/>
        </p:nvGrpSpPr>
        <p:grpSpPr>
          <a:xfrm>
            <a:off x="1636950" y="1481550"/>
            <a:ext cx="1829400" cy="543000"/>
            <a:chOff x="1636950" y="1481550"/>
            <a:chExt cx="1829400" cy="543000"/>
          </a:xfrm>
        </p:grpSpPr>
        <p:cxnSp>
          <p:nvCxnSpPr>
            <p:cNvPr id="2263" name="Google Shape;2263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4" name="Google Shape;2264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265" name="Google Shape;2265;p134"/>
          <p:cNvGrpSpPr/>
          <p:nvPr/>
        </p:nvGrpSpPr>
        <p:grpSpPr>
          <a:xfrm flipH="1">
            <a:off x="5677650" y="1481550"/>
            <a:ext cx="1829400" cy="543000"/>
            <a:chOff x="1636950" y="1481550"/>
            <a:chExt cx="1829400" cy="543000"/>
          </a:xfrm>
        </p:grpSpPr>
        <p:cxnSp>
          <p:nvCxnSpPr>
            <p:cNvPr id="2266" name="Google Shape;2266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7" name="Google Shape;2267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2268" name="Google Shape;2268;p134"/>
          <p:cNvCxnSpPr/>
          <p:nvPr/>
        </p:nvCxnSpPr>
        <p:spPr>
          <a:xfrm flipH="1">
            <a:off x="3143625" y="2834125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69" name="Google Shape;2269;p134"/>
          <p:cNvCxnSpPr/>
          <p:nvPr/>
        </p:nvCxnSpPr>
        <p:spPr>
          <a:xfrm>
            <a:off x="4574550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0" name="Google Shape;2270;p134"/>
          <p:cNvCxnSpPr/>
          <p:nvPr/>
        </p:nvCxnSpPr>
        <p:spPr>
          <a:xfrm>
            <a:off x="1630925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1" name="Google Shape;2271;p134"/>
          <p:cNvCxnSpPr/>
          <p:nvPr/>
        </p:nvCxnSpPr>
        <p:spPr>
          <a:xfrm rot="10800000">
            <a:off x="1621125" y="2833750"/>
            <a:ext cx="295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134"/>
          <p:cNvCxnSpPr/>
          <p:nvPr/>
        </p:nvCxnSpPr>
        <p:spPr>
          <a:xfrm flipH="1">
            <a:off x="3143625" y="4012563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73" name="Google Shape;2273;p134"/>
          <p:cNvSpPr txBox="1"/>
          <p:nvPr/>
        </p:nvSpPr>
        <p:spPr>
          <a:xfrm>
            <a:off x="283500" y="3243725"/>
            <a:ext cx="753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User Health Data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UML 2 Activity Diagramming Guidelines">
            <a:extLst>
              <a:ext uri="{FF2B5EF4-FFF2-40B4-BE49-F238E27FC236}">
                <a16:creationId xmlns:a16="http://schemas.microsoft.com/office/drawing/2014/main" id="{14AEF2E3-F8C9-4500-B27C-2F4BD4A04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0" y="1183051"/>
            <a:ext cx="8733330" cy="36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7BAE-94C1-43A7-8C4A-F70E581A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UML Sequence Diagram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BF353B-B398-495A-8D09-AD15794AFA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Unified Modeling Language (UML) | Sequence Diagrams - GeeksforGeeks">
            <a:extLst>
              <a:ext uri="{FF2B5EF4-FFF2-40B4-BE49-F238E27FC236}">
                <a16:creationId xmlns:a16="http://schemas.microsoft.com/office/drawing/2014/main" id="{4E8F2B64-31B2-4226-B897-B2A6FCAB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745309"/>
            <a:ext cx="61817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7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</a:t>
            </a:r>
            <a:r>
              <a:rPr lang="en" dirty="0"/>
              <a:t>Questions?</a:t>
            </a:r>
            <a:endParaRPr dirty="0"/>
          </a:p>
        </p:txBody>
      </p:sp>
      <p:sp>
        <p:nvSpPr>
          <p:cNvPr id="2279" name="Google Shape;2279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Class </a:t>
            </a:r>
            <a:r>
              <a:rPr lang="en" dirty="0"/>
              <a:t>Questions?</a:t>
            </a:r>
            <a:endParaRPr dirty="0"/>
          </a:p>
        </p:txBody>
      </p:sp>
      <p:sp>
        <p:nvSpPr>
          <p:cNvPr id="2279" name="Google Shape;2279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77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Industry </a:t>
            </a:r>
            <a:r>
              <a:rPr lang="en" dirty="0"/>
              <a:t>Questions?</a:t>
            </a:r>
            <a:endParaRPr dirty="0"/>
          </a:p>
        </p:txBody>
      </p:sp>
      <p:sp>
        <p:nvSpPr>
          <p:cNvPr id="2279" name="Google Shape;2279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6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2E7E0-A462-4833-83BD-A5476CB5B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66204E7-044E-46CB-8C55-2BC17911F7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EA45DE-5586-4E95-8198-6E8175826BF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Final Project Time!</a:t>
            </a:r>
            <a:br>
              <a:rPr lang="en-US" dirty="0"/>
            </a:br>
            <a:br>
              <a:rPr lang="en-US" dirty="0"/>
            </a:br>
            <a:r>
              <a:rPr lang="en-US" sz="1800" dirty="0"/>
              <a:t>Get with your group and work on your project for the rest of class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27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4973C-AA32-4F12-9C61-3975EE01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901"/>
            <a:ext cx="9144000" cy="36316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FFA3D9-57E7-41F8-9522-72D11FB963F4}"/>
              </a:ext>
            </a:extLst>
          </p:cNvPr>
          <p:cNvSpPr/>
          <p:nvPr/>
        </p:nvSpPr>
        <p:spPr>
          <a:xfrm>
            <a:off x="293188" y="4856111"/>
            <a:ext cx="8557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https://public.tableau.com/profile/spencer.shadley#!/vizhome/UWTechnologies/TechnologiesbyType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4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093" name="Google Shape;209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are almost there...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5" name="Google Shape;2095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4973C-AA32-4F12-9C61-3975EE01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901"/>
            <a:ext cx="9144000" cy="36316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FFA3D9-57E7-41F8-9522-72D11FB963F4}"/>
              </a:ext>
            </a:extLst>
          </p:cNvPr>
          <p:cNvSpPr/>
          <p:nvPr/>
        </p:nvSpPr>
        <p:spPr>
          <a:xfrm>
            <a:off x="293188" y="4856111"/>
            <a:ext cx="8557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https://public.tableau.com/profile/spencer.shadley#!/vizhome/UWTechnologies/TechnologiesbyType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Goals Re-examined</a:t>
            </a:r>
            <a:endParaRPr/>
          </a:p>
        </p:txBody>
      </p:sp>
      <p:sp>
        <p:nvSpPr>
          <p:cNvPr id="2110" name="Google Shape;2110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why do you want a new career?</a:t>
            </a:r>
            <a:endParaRPr/>
          </a:p>
        </p:txBody>
      </p:sp>
      <p:sp>
        <p:nvSpPr>
          <p:cNvPr id="2111" name="Google Shape;2111;p11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 b="1"/>
              <a:t>challenge yourself</a:t>
            </a:r>
            <a:endParaRPr b="1"/>
          </a:p>
        </p:txBody>
      </p:sp>
      <p:sp>
        <p:nvSpPr>
          <p:cNvPr id="2112" name="Google Shape;2112;p11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be a </a:t>
            </a:r>
            <a:r>
              <a:rPr lang="en" b="1" dirty="0"/>
              <a:t>role model</a:t>
            </a:r>
            <a:endParaRPr dirty="0"/>
          </a:p>
        </p:txBody>
      </p:sp>
      <p:sp>
        <p:nvSpPr>
          <p:cNvPr id="2113" name="Google Shape;2113;p11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attain </a:t>
            </a:r>
            <a:r>
              <a:rPr lang="en" b="1"/>
              <a:t>financial stability</a:t>
            </a:r>
            <a:endParaRPr b="1"/>
          </a:p>
        </p:txBody>
      </p:sp>
      <p:sp>
        <p:nvSpPr>
          <p:cNvPr id="2114" name="Google Shape;2114;p11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</a:t>
            </a:r>
            <a:r>
              <a:rPr lang="en" b="1"/>
              <a:t>financial freedom</a:t>
            </a:r>
            <a:endParaRPr b="1"/>
          </a:p>
        </p:txBody>
      </p:sp>
      <p:sp>
        <p:nvSpPr>
          <p:cNvPr id="2115" name="Google Shape;2115;p11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able to </a:t>
            </a:r>
            <a:r>
              <a:rPr lang="en" b="1"/>
              <a:t>create</a:t>
            </a:r>
            <a:endParaRPr b="1"/>
          </a:p>
        </p:txBody>
      </p:sp>
      <p:sp>
        <p:nvSpPr>
          <p:cNvPr id="2116" name="Google Shape;2116;p11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follow a </a:t>
            </a:r>
            <a:r>
              <a:rPr lang="en" b="1"/>
              <a:t>fascination</a:t>
            </a:r>
            <a:endParaRPr b="1"/>
          </a:p>
        </p:txBody>
      </p:sp>
      <p:sp>
        <p:nvSpPr>
          <p:cNvPr id="2117" name="Google Shape;2117;p11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pursue a </a:t>
            </a:r>
            <a:r>
              <a:rPr lang="en" b="1"/>
              <a:t>dream</a:t>
            </a:r>
            <a:endParaRPr b="1"/>
          </a:p>
        </p:txBody>
      </p:sp>
      <p:sp>
        <p:nvSpPr>
          <p:cNvPr id="2118" name="Google Shape;2118;p11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escape a </a:t>
            </a:r>
            <a:r>
              <a:rPr lang="en" b="1"/>
              <a:t>dead-end job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</a:t>
            </a:r>
            <a:endParaRPr/>
          </a:p>
        </p:txBody>
      </p:sp>
      <p:sp>
        <p:nvSpPr>
          <p:cNvPr id="2124" name="Google Shape;2124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Remaining Topics: (</a:t>
            </a:r>
            <a:r>
              <a:rPr lang="en-US" sz="1500" dirty="0"/>
              <a:t>extended) </a:t>
            </a:r>
            <a:r>
              <a:rPr lang="en" sz="1500" dirty="0"/>
              <a:t>Computer Science</a:t>
            </a:r>
            <a:endParaRPr sz="1500" dirty="0"/>
          </a:p>
        </p:txBody>
      </p:sp>
      <p:sp>
        <p:nvSpPr>
          <p:cNvPr id="2126" name="Google Shape;2126;p1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Final Projects</a:t>
            </a:r>
            <a:endParaRPr sz="1500"/>
          </a:p>
        </p:txBody>
      </p:sp>
      <p:sp>
        <p:nvSpPr>
          <p:cNvPr id="2127" name="Google Shape;2127;p1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Lightning Talks</a:t>
            </a:r>
            <a:endParaRPr sz="1500"/>
          </a:p>
        </p:txBody>
      </p:sp>
      <p:sp>
        <p:nvSpPr>
          <p:cNvPr id="2128" name="Google Shape;2128;p1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Job Workshops</a:t>
            </a:r>
            <a:endParaRPr sz="1500"/>
          </a:p>
        </p:txBody>
      </p:sp>
      <p:sp>
        <p:nvSpPr>
          <p:cNvPr id="2129" name="Google Shape;2129;p1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Demo Day!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Stop Learning! </a:t>
            </a:r>
            <a:endParaRPr/>
          </a:p>
        </p:txBody>
      </p:sp>
      <p:sp>
        <p:nvSpPr>
          <p:cNvPr id="2135" name="Google Shape;2135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12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to hireability and relevance is to constantly be learning.</a:t>
            </a:r>
            <a:endParaRPr/>
          </a:p>
        </p:txBody>
      </p:sp>
      <p:sp>
        <p:nvSpPr>
          <p:cNvPr id="2137" name="Google Shape;2137;p12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 is always changing and there is never a point where you can call it quits.</a:t>
            </a:r>
            <a:endParaRPr/>
          </a:p>
        </p:txBody>
      </p:sp>
      <p:sp>
        <p:nvSpPr>
          <p:cNvPr id="2138" name="Google Shape;2138;p12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with it! It’s a craft that you continue to hone with time.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</a:t>
            </a:r>
            <a:endParaRPr/>
          </a:p>
        </p:txBody>
      </p:sp>
      <p:sp>
        <p:nvSpPr>
          <p:cNvPr id="2144" name="Google Shape;2144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2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0" name="Google Shape;2150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769</Words>
  <Application>Microsoft Office PowerPoint</Application>
  <PresentationFormat>On-screen Show (16:9)</PresentationFormat>
  <Paragraphs>117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Roboto</vt:lpstr>
      <vt:lpstr>Inconsolata</vt:lpstr>
      <vt:lpstr>Roboto Thin</vt:lpstr>
      <vt:lpstr>Arial</vt:lpstr>
      <vt:lpstr>Roboto Medium</vt:lpstr>
      <vt:lpstr>Calibri</vt:lpstr>
      <vt:lpstr>Amatic SC</vt:lpstr>
      <vt:lpstr>Roboto Light</vt:lpstr>
      <vt:lpstr>Simple Light</vt:lpstr>
      <vt:lpstr>1_Unbranded</vt:lpstr>
      <vt:lpstr>Lesson 21.2</vt:lpstr>
      <vt:lpstr>Today’s Class</vt:lpstr>
      <vt:lpstr>We are almost there...</vt:lpstr>
      <vt:lpstr>Look at all you have learned!</vt:lpstr>
      <vt:lpstr>Your Goals Re-examined</vt:lpstr>
      <vt:lpstr>What’s Left</vt:lpstr>
      <vt:lpstr>Never Stop Learning! </vt:lpstr>
      <vt:lpstr>Final Projects</vt:lpstr>
      <vt:lpstr>Your Challenge</vt:lpstr>
      <vt:lpstr>Your Challenge</vt:lpstr>
      <vt:lpstr>Expectations  </vt:lpstr>
      <vt:lpstr>Expectations</vt:lpstr>
      <vt:lpstr>Requirements</vt:lpstr>
      <vt:lpstr>Coding Requirements</vt:lpstr>
      <vt:lpstr>Strongly Recommended</vt:lpstr>
      <vt:lpstr>Deliverables</vt:lpstr>
      <vt:lpstr>Deliverables</vt:lpstr>
      <vt:lpstr>Deliverables 1:  Plan, Design, and Research</vt:lpstr>
      <vt:lpstr>Deliverables 1: Plan, Design, and Research</vt:lpstr>
      <vt:lpstr>Example UI/UX Flow</vt:lpstr>
      <vt:lpstr>Example UML – Activity Diagram  </vt:lpstr>
      <vt:lpstr>Example UML Sequence Diagram</vt:lpstr>
      <vt:lpstr>Project Questions?</vt:lpstr>
      <vt:lpstr>Overall Class Questions?</vt:lpstr>
      <vt:lpstr>Software Industry Questions?</vt:lpstr>
      <vt:lpstr>Final Project Time!  Get with your group and work on your project for the rest of class  </vt:lpstr>
      <vt:lpstr>Look at all you have learned!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21.1</dc:title>
  <cp:lastModifiedBy>Spencer Shadley</cp:lastModifiedBy>
  <cp:revision>21</cp:revision>
  <dcterms:modified xsi:type="dcterms:W3CDTF">2020-04-16T01:07:17Z</dcterms:modified>
</cp:coreProperties>
</file>